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890A"/>
    <a:srgbClr val="FA5B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84863" autoAdjust="0"/>
  </p:normalViewPr>
  <p:slideViewPr>
    <p:cSldViewPr snapToGrid="0">
      <p:cViewPr>
        <p:scale>
          <a:sx n="76" d="100"/>
          <a:sy n="76" d="100"/>
        </p:scale>
        <p:origin x="-544" y="-1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4" d="100"/>
          <a:sy n="114" d="100"/>
        </p:scale>
        <p:origin x="-2200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3.jpg>
</file>

<file path=ppt/media/image4.jp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A12C1-998C-46E4-8309-A82C2AA16FB6}" type="datetimeFigureOut">
              <a:rPr lang="de-CH" smtClean="0"/>
              <a:t>25.05.18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96474-D973-4B09-885E-8F6395725795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8787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08136B-743A-44FE-9C8E-C5CCF4FFA01B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147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96474-D973-4B09-885E-8F6395725795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182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Staatliche Finanzierung: http://</a:t>
            </a:r>
            <a:r>
              <a:rPr lang="de-DE" dirty="0" err="1" smtClean="0"/>
              <a:t>www.snf.ch</a:t>
            </a:r>
            <a:r>
              <a:rPr lang="de-DE" dirty="0" smtClean="0"/>
              <a:t>/de/</a:t>
            </a:r>
            <a:r>
              <a:rPr lang="de-DE" dirty="0" err="1" smtClean="0"/>
              <a:t>fokusForschung</a:t>
            </a:r>
            <a:r>
              <a:rPr lang="de-DE" dirty="0" smtClean="0"/>
              <a:t>/</a:t>
            </a:r>
            <a:r>
              <a:rPr lang="de-DE" dirty="0" err="1" smtClean="0"/>
              <a:t>newsroom</a:t>
            </a:r>
            <a:r>
              <a:rPr lang="de-DE" dirty="0" smtClean="0"/>
              <a:t>/Seiten/news-141218-horizonte-staatliche-foerderung-fuer-medien.aspx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96474-D973-4B09-885E-8F6395725795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33338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96474-D973-4B09-885E-8F6395725795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8914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96474-D973-4B09-885E-8F6395725795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61117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1.png"/><Relationship Id="rId5" Type="http://schemas.openxmlformats.org/officeDocument/2006/relationships/oleObject" Target="../embeddings/oleObject4.bin"/><Relationship Id="rId6" Type="http://schemas.openxmlformats.org/officeDocument/2006/relationships/image" Target="../media/image2.jpeg"/><Relationship Id="rId1" Type="http://schemas.openxmlformats.org/officeDocument/2006/relationships/vmlDrawing" Target="../drawings/vmlDrawing2.v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/>
          <p:cNvGrpSpPr/>
          <p:nvPr userDrawn="1"/>
        </p:nvGrpSpPr>
        <p:grpSpPr>
          <a:xfrm>
            <a:off x="2118" y="153989"/>
            <a:ext cx="9939237" cy="6704012"/>
            <a:chOff x="1588" y="115491"/>
            <a:chExt cx="7454428" cy="5028009"/>
          </a:xfrm>
        </p:grpSpPr>
        <p:graphicFrame>
          <p:nvGraphicFramePr>
            <p:cNvPr id="14" name="Objekt 13"/>
            <p:cNvGraphicFramePr>
              <a:graphicFrameLocks noChangeAspect="1"/>
            </p:cNvGraphicFramePr>
            <p:nvPr userDrawn="1">
              <p:extLst/>
            </p:nvPr>
          </p:nvGraphicFramePr>
          <p:xfrm>
            <a:off x="1907704" y="115888"/>
            <a:ext cx="5548312" cy="50276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17" name="Image" r:id="rId3" imgW="7314286" imgH="6628571" progId="">
                    <p:embed/>
                  </p:oleObj>
                </mc:Choice>
                <mc:Fallback>
                  <p:oleObj name="Image" r:id="rId3" imgW="7314286" imgH="6628571" progId="">
                    <p:embed/>
                    <p:pic>
                      <p:nvPicPr>
                        <p:cNvPr id="14" name="Objekt 1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07704" y="115888"/>
                          <a:ext cx="5548312" cy="50276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" name="Object 12"/>
            <p:cNvGraphicFramePr>
              <a:graphicFrameLocks noChangeAspect="1"/>
            </p:cNvGraphicFramePr>
            <p:nvPr>
              <p:extLst/>
            </p:nvPr>
          </p:nvGraphicFramePr>
          <p:xfrm>
            <a:off x="1588" y="115491"/>
            <a:ext cx="5548148" cy="50280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18" name="Image" r:id="rId5" imgW="7314286" imgH="6628571" progId="">
                    <p:embed/>
                  </p:oleObj>
                </mc:Choice>
                <mc:Fallback>
                  <p:oleObj name="Image" r:id="rId5" imgW="7314286" imgH="6628571" progId="">
                    <p:embed/>
                    <p:pic>
                      <p:nvPicPr>
                        <p:cNvPr id="15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88" y="115491"/>
                          <a:ext cx="5548148" cy="50280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9740900" y="1727201"/>
            <a:ext cx="2446867" cy="4786313"/>
          </a:xfrm>
          <a:prstGeom prst="rect">
            <a:avLst/>
          </a:prstGeom>
          <a:solidFill>
            <a:srgbClr val="B3CCE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sz="3200">
              <a:solidFill>
                <a:srgbClr val="BED3EA"/>
              </a:solidFill>
              <a:latin typeface="Times"/>
            </a:endParaRPr>
          </a:p>
        </p:txBody>
      </p:sp>
      <p:sp>
        <p:nvSpPr>
          <p:cNvPr id="5124" name="Rectangle 4"/>
          <p:cNvSpPr>
            <a:spLocks noChangeArrowheads="1"/>
          </p:cNvSpPr>
          <p:nvPr/>
        </p:nvSpPr>
        <p:spPr bwMode="auto">
          <a:xfrm>
            <a:off x="2" y="1727201"/>
            <a:ext cx="9941983" cy="478631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sz="3200">
              <a:solidFill>
                <a:srgbClr val="333333"/>
              </a:solidFill>
              <a:latin typeface="Times"/>
            </a:endParaRP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719669" y="1943100"/>
            <a:ext cx="8828617" cy="1143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CH"/>
              <a:t>Mastertitelformat bearbeiten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719669" y="3309939"/>
            <a:ext cx="8828617" cy="17526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CH"/>
              <a:t>Master-Untertitelformat bearbeiten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316635" y="107951"/>
            <a:ext cx="1740131" cy="1341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50879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669" y="883245"/>
            <a:ext cx="8828617" cy="817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472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-11661"/>
            <a:ext cx="12192000" cy="6858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CH" sz="3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  <p:sp>
        <p:nvSpPr>
          <p:cNvPr id="4" name="Foliennummernplatzhalter 3"/>
          <p:cNvSpPr txBox="1">
            <a:spLocks/>
          </p:cNvSpPr>
          <p:nvPr userDrawn="1"/>
        </p:nvSpPr>
        <p:spPr bwMode="auto">
          <a:xfrm>
            <a:off x="11505969" y="6549837"/>
            <a:ext cx="480484" cy="179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CH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9pPr>
          </a:lstStyle>
          <a:p>
            <a:fld id="{0A3BCADF-99C7-467A-8149-C42277495D6B}" type="slidenum">
              <a:rPr lang="de-CH" sz="1400" smtClean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‹Nr.›</a:t>
            </a:fld>
            <a:endParaRPr lang="de-CH" sz="1467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193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7" Type="http://schemas.openxmlformats.org/officeDocument/2006/relationships/image" Target="../media/image1.png"/><Relationship Id="rId8" Type="http://schemas.openxmlformats.org/officeDocument/2006/relationships/oleObject" Target="../embeddings/oleObject2.bin"/><Relationship Id="rId9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/>
          <p:cNvGrpSpPr/>
          <p:nvPr userDrawn="1"/>
        </p:nvGrpSpPr>
        <p:grpSpPr>
          <a:xfrm>
            <a:off x="2118" y="153989"/>
            <a:ext cx="9939237" cy="6704012"/>
            <a:chOff x="1588" y="115491"/>
            <a:chExt cx="7454428" cy="5028009"/>
          </a:xfrm>
        </p:grpSpPr>
        <p:graphicFrame>
          <p:nvGraphicFramePr>
            <p:cNvPr id="16" name="Objekt 15"/>
            <p:cNvGraphicFramePr>
              <a:graphicFrameLocks noChangeAspect="1"/>
            </p:cNvGraphicFramePr>
            <p:nvPr userDrawn="1">
              <p:extLst/>
            </p:nvPr>
          </p:nvGraphicFramePr>
          <p:xfrm>
            <a:off x="1907704" y="115888"/>
            <a:ext cx="5548312" cy="50276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93" name="Image" r:id="rId6" imgW="7314286" imgH="6628571" progId="">
                    <p:embed/>
                  </p:oleObj>
                </mc:Choice>
                <mc:Fallback>
                  <p:oleObj name="Image" r:id="rId6" imgW="7314286" imgH="6628571" progId="">
                    <p:embed/>
                    <p:pic>
                      <p:nvPicPr>
                        <p:cNvPr id="16" name="Objekt 1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07704" y="115888"/>
                          <a:ext cx="5548312" cy="50276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Object 12"/>
            <p:cNvGraphicFramePr>
              <a:graphicFrameLocks noChangeAspect="1"/>
            </p:cNvGraphicFramePr>
            <p:nvPr>
              <p:extLst/>
            </p:nvPr>
          </p:nvGraphicFramePr>
          <p:xfrm>
            <a:off x="1588" y="115491"/>
            <a:ext cx="5548148" cy="50280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94" name="Image" r:id="rId8" imgW="7314286" imgH="6628571" progId="">
                    <p:embed/>
                  </p:oleObj>
                </mc:Choice>
                <mc:Fallback>
                  <p:oleObj name="Image" r:id="rId8" imgW="7314286" imgH="6628571" progId="">
                    <p:embed/>
                    <p:pic>
                      <p:nvPicPr>
                        <p:cNvPr id="17" name="Object 1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88" y="115491"/>
                          <a:ext cx="5548148" cy="502800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2" y="1727201"/>
            <a:ext cx="12187767" cy="47863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de-DE" sz="320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719669" y="790576"/>
            <a:ext cx="8828617" cy="817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smtClean="0"/>
              <a:t>Mastertitelformat bearbeiten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9669" y="1943101"/>
            <a:ext cx="10748433" cy="430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1"/>
            <a:r>
              <a:rPr lang="de-CH" smtClean="0"/>
              <a:t>dlöadfjöaldkj</a:t>
            </a:r>
          </a:p>
          <a:p>
            <a:pPr lvl="2"/>
            <a:r>
              <a:rPr lang="de-CH" smtClean="0"/>
              <a:t>Dritte Ebene</a:t>
            </a:r>
          </a:p>
          <a:p>
            <a:pPr lvl="2"/>
            <a:r>
              <a:rPr lang="de-CH" smtClean="0"/>
              <a:t>lökdjföalkjsdföalskj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</a:p>
        </p:txBody>
      </p:sp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0316635" y="107951"/>
            <a:ext cx="1740131" cy="1341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7"/>
          <p:cNvSpPr txBox="1">
            <a:spLocks noChangeArrowheads="1"/>
          </p:cNvSpPr>
          <p:nvPr/>
        </p:nvSpPr>
        <p:spPr bwMode="auto">
          <a:xfrm>
            <a:off x="1679509" y="5541236"/>
            <a:ext cx="8064632" cy="211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CH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9pPr>
          </a:lstStyle>
          <a:p>
            <a:endParaRPr lang="de-CH" sz="13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609995" y="164638"/>
            <a:ext cx="10934699" cy="2974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333" smtClean="0">
                <a:latin typeface="Arial" panose="020B0604020202020204" pitchFamily="34" charset="0"/>
                <a:cs typeface="Arial" panose="020B0604020202020204" pitchFamily="34" charset="0"/>
              </a:rPr>
              <a:t>Vorlesung Open Data &gt; 01:</a:t>
            </a:r>
            <a:r>
              <a:rPr lang="de-CH" sz="1333" baseline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1333" smtClean="0">
                <a:latin typeface="Arial" panose="020B0604020202020204" pitchFamily="34" charset="0"/>
                <a:cs typeface="Arial" panose="020B0604020202020204" pitchFamily="34" charset="0"/>
              </a:rPr>
              <a:t>Informationen zur Vorlesung</a:t>
            </a:r>
            <a:r>
              <a:rPr lang="de-CH" sz="1333" baseline="0" smtClean="0">
                <a:latin typeface="Arial" panose="020B0604020202020204" pitchFamily="34" charset="0"/>
                <a:cs typeface="Arial" panose="020B0604020202020204" pitchFamily="34" charset="0"/>
              </a:rPr>
              <a:t> und </a:t>
            </a:r>
            <a:r>
              <a:rPr lang="de-CH" sz="1333" smtClean="0">
                <a:latin typeface="Arial" panose="020B0604020202020204" pitchFamily="34" charset="0"/>
                <a:cs typeface="Arial" panose="020B0604020202020204" pitchFamily="34" charset="0"/>
              </a:rPr>
              <a:t>Einführung </a:t>
            </a:r>
            <a:r>
              <a:rPr lang="de-CH" sz="1333" smtClean="0"/>
              <a:t>Open Data und Open Government</a:t>
            </a:r>
            <a:endParaRPr lang="de-CH" sz="13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oliennummernplatzhalter 3"/>
          <p:cNvSpPr txBox="1">
            <a:spLocks/>
          </p:cNvSpPr>
          <p:nvPr/>
        </p:nvSpPr>
        <p:spPr bwMode="auto">
          <a:xfrm>
            <a:off x="11505969" y="6549837"/>
            <a:ext cx="480484" cy="179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CH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9pPr>
          </a:lstStyle>
          <a:p>
            <a:fld id="{0A3BCADF-99C7-467A-8149-C42277495D6B}" type="slidenum">
              <a:rPr lang="de-CH" sz="1400" smtClean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‹Nr.›</a:t>
            </a:fld>
            <a:endParaRPr lang="de-CH" sz="1467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7"/>
          <p:cNvSpPr txBox="1">
            <a:spLocks noChangeArrowheads="1"/>
          </p:cNvSpPr>
          <p:nvPr userDrawn="1"/>
        </p:nvSpPr>
        <p:spPr bwMode="auto">
          <a:xfrm>
            <a:off x="719667" y="6580191"/>
            <a:ext cx="7104525" cy="243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CH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/>
                <a:ea typeface="+mn-ea"/>
                <a:cs typeface="+mn-cs"/>
              </a:defRPr>
            </a:lvl9pPr>
          </a:lstStyle>
          <a:p>
            <a:r>
              <a:rPr lang="de-CH" sz="1333" smtClean="0">
                <a:latin typeface="Arial" panose="020B0604020202020204" pitchFamily="34" charset="0"/>
                <a:cs typeface="Arial" panose="020B0604020202020204" pitchFamily="34" charset="0"/>
              </a:rPr>
              <a:t>FS 2018</a:t>
            </a:r>
            <a:endParaRPr lang="de-CH" sz="133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85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2933" b="1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5pPr>
      <a:lvl6pPr marL="609585"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6pPr>
      <a:lvl7pPr marL="1219170"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7pPr>
      <a:lvl8pPr marL="1828754"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8pPr>
      <a:lvl9pPr marL="2438339" algn="l" rtl="0" fontAlgn="base">
        <a:lnSpc>
          <a:spcPct val="90000"/>
        </a:lnSpc>
        <a:spcBef>
          <a:spcPct val="0"/>
        </a:spcBef>
        <a:spcAft>
          <a:spcPct val="0"/>
        </a:spcAft>
        <a:defRPr sz="3467" b="1">
          <a:solidFill>
            <a:schemeClr val="tx2"/>
          </a:solidFill>
          <a:latin typeface="Helvetica" charset="0"/>
        </a:defRPr>
      </a:lvl9pPr>
    </p:titleStyle>
    <p:bodyStyle>
      <a:lvl1pPr marL="558786" indent="-558786" algn="l" rtl="0" fontAlgn="base">
        <a:lnSpc>
          <a:spcPct val="100000"/>
        </a:lnSpc>
        <a:spcBef>
          <a:spcPts val="800"/>
        </a:spcBef>
        <a:spcAft>
          <a:spcPct val="0"/>
        </a:spcAft>
        <a:buClr>
          <a:schemeClr val="hlink"/>
        </a:buClr>
        <a:buSzPct val="85000"/>
        <a:buFont typeface="Helvetica CE" charset="-18"/>
        <a:buChar char="&gt;"/>
        <a:defRPr sz="2667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117572" indent="-507987" algn="l" rtl="0" fontAlgn="base">
        <a:lnSpc>
          <a:spcPct val="100000"/>
        </a:lnSpc>
        <a:spcBef>
          <a:spcPts val="800"/>
        </a:spcBef>
        <a:spcAft>
          <a:spcPct val="0"/>
        </a:spcAft>
        <a:buFont typeface="Helvetica CE" charset="-18"/>
        <a:buChar char="—"/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1727157" indent="-507987" algn="l" rtl="0" fontAlgn="base">
        <a:lnSpc>
          <a:spcPct val="100000"/>
        </a:lnSpc>
        <a:spcBef>
          <a:spcPts val="800"/>
        </a:spcBef>
        <a:spcAft>
          <a:spcPct val="0"/>
        </a:spcAft>
        <a:buSzPct val="85000"/>
        <a:buFont typeface="Helvetica CE" charset="-18"/>
        <a:buChar char="–"/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2285943" indent="-507987" algn="l" rtl="0" fontAlgn="base">
        <a:lnSpc>
          <a:spcPct val="100000"/>
        </a:lnSpc>
        <a:spcBef>
          <a:spcPts val="800"/>
        </a:spcBef>
        <a:spcAft>
          <a:spcPct val="0"/>
        </a:spcAft>
        <a:buSzPct val="85000"/>
        <a:buFont typeface="Helvetica CE" charset="-18"/>
        <a:buChar char="–"/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marL="2844729" indent="-507987" algn="l" rtl="0" fontAlgn="base">
        <a:lnSpc>
          <a:spcPct val="100000"/>
        </a:lnSpc>
        <a:spcBef>
          <a:spcPts val="800"/>
        </a:spcBef>
        <a:spcAft>
          <a:spcPct val="0"/>
        </a:spcAft>
        <a:buClr>
          <a:schemeClr val="tx1"/>
        </a:buClr>
        <a:buSzPct val="85000"/>
        <a:buFont typeface="Helvetica CE" charset="-18"/>
        <a:buChar char="–"/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3454314" indent="-507987" algn="l" rtl="0" fontAlgn="base">
        <a:lnSpc>
          <a:spcPct val="95000"/>
        </a:lnSpc>
        <a:spcBef>
          <a:spcPct val="20000"/>
        </a:spcBef>
        <a:spcAft>
          <a:spcPct val="0"/>
        </a:spcAft>
        <a:buClr>
          <a:schemeClr val="tx1"/>
        </a:buClr>
        <a:buSzPct val="85000"/>
        <a:buFont typeface="Helvetica CE" charset="-18"/>
        <a:buChar char="–"/>
        <a:defRPr>
          <a:solidFill>
            <a:schemeClr val="tx1"/>
          </a:solidFill>
          <a:latin typeface="+mn-lt"/>
        </a:defRPr>
      </a:lvl6pPr>
      <a:lvl7pPr marL="4063898" indent="-507987" algn="l" rtl="0" fontAlgn="base">
        <a:lnSpc>
          <a:spcPct val="95000"/>
        </a:lnSpc>
        <a:spcBef>
          <a:spcPct val="20000"/>
        </a:spcBef>
        <a:spcAft>
          <a:spcPct val="0"/>
        </a:spcAft>
        <a:buClr>
          <a:schemeClr val="tx1"/>
        </a:buClr>
        <a:buSzPct val="85000"/>
        <a:buFont typeface="Helvetica CE" charset="-18"/>
        <a:buChar char="–"/>
        <a:defRPr>
          <a:solidFill>
            <a:schemeClr val="tx1"/>
          </a:solidFill>
          <a:latin typeface="+mn-lt"/>
        </a:defRPr>
      </a:lvl7pPr>
      <a:lvl8pPr marL="4673483" indent="-507987" algn="l" rtl="0" fontAlgn="base">
        <a:lnSpc>
          <a:spcPct val="95000"/>
        </a:lnSpc>
        <a:spcBef>
          <a:spcPct val="20000"/>
        </a:spcBef>
        <a:spcAft>
          <a:spcPct val="0"/>
        </a:spcAft>
        <a:buClr>
          <a:schemeClr val="tx1"/>
        </a:buClr>
        <a:buSzPct val="85000"/>
        <a:buFont typeface="Helvetica CE" charset="-18"/>
        <a:buChar char="–"/>
        <a:defRPr>
          <a:solidFill>
            <a:schemeClr val="tx1"/>
          </a:solidFill>
          <a:latin typeface="+mn-lt"/>
        </a:defRPr>
      </a:lvl8pPr>
      <a:lvl9pPr marL="5283068" indent="-507987" algn="l" rtl="0" fontAlgn="base">
        <a:lnSpc>
          <a:spcPct val="95000"/>
        </a:lnSpc>
        <a:spcBef>
          <a:spcPct val="20000"/>
        </a:spcBef>
        <a:spcAft>
          <a:spcPct val="0"/>
        </a:spcAft>
        <a:buClr>
          <a:schemeClr val="tx1"/>
        </a:buClr>
        <a:buSzPct val="85000"/>
        <a:buFont typeface="Helvetica CE" charset="-18"/>
        <a:buChar char="–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debora.balzli@students.unibe.ch" TargetMode="External"/><Relationship Id="rId4" Type="http://schemas.openxmlformats.org/officeDocument/2006/relationships/hyperlink" Target="mailto:niklaus.maurer@students.unibe.ch" TargetMode="External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3.snf.ch/Pages/DataAndDocumentation.aspx%23OutupDat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b14o006.opendata.iwi.unibe.ch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719667" y="1943101"/>
            <a:ext cx="9129184" cy="1885951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de-CH" sz="2800" dirty="0">
                <a:solidFill>
                  <a:schemeClr val="bg1"/>
                </a:solidFill>
              </a:rPr>
              <a:t>Übung Open Data</a:t>
            </a:r>
            <a:br>
              <a:rPr lang="de-CH" sz="2800" dirty="0">
                <a:solidFill>
                  <a:schemeClr val="bg1"/>
                </a:solidFill>
              </a:rPr>
            </a:br>
            <a:r>
              <a:rPr lang="de-CH" sz="2800" dirty="0" smtClean="0">
                <a:solidFill>
                  <a:schemeClr val="bg1"/>
                </a:solidFill>
              </a:rPr>
              <a:t/>
            </a:r>
            <a:br>
              <a:rPr lang="de-CH" sz="2800" dirty="0" smtClean="0">
                <a:solidFill>
                  <a:schemeClr val="bg1"/>
                </a:solidFill>
              </a:rPr>
            </a:br>
            <a:r>
              <a:rPr lang="de-CH" sz="2800" dirty="0" smtClean="0"/>
              <a:t>OUTPUT DER FORSCHUNG, Gruppe 19</a:t>
            </a:r>
            <a:endParaRPr lang="de-CH" sz="280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719669" y="4101075"/>
            <a:ext cx="9504791" cy="2396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85000"/>
              <a:buFontTx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382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Font typeface="Helvetica CE" charset="-18"/>
              <a:buChar char="—"/>
              <a:defRPr>
                <a:solidFill>
                  <a:schemeClr val="tx1"/>
                </a:solidFill>
                <a:latin typeface="+mn-lt"/>
              </a:defRPr>
            </a:lvl2pPr>
            <a:lvl3pPr marL="1295400" indent="-381000" algn="l" rtl="0" fontAlgn="base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3pPr>
            <a:lvl4pPr marL="17145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4pPr>
            <a:lvl5pPr marL="21336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5pPr>
            <a:lvl6pPr marL="25908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6pPr>
            <a:lvl7pPr marL="30480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7pPr>
            <a:lvl8pPr marL="35052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8pPr>
            <a:lvl9pPr marL="3962400" indent="-381000" algn="l" rtl="0" fontAlgn="base">
              <a:lnSpc>
                <a:spcPct val="95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5000"/>
              <a:buFont typeface="Helvetica CE" charset="-18"/>
              <a:buChar char="–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defTabSz="1219170">
              <a:lnSpc>
                <a:spcPct val="100000"/>
              </a:lnSpc>
              <a:spcAft>
                <a:spcPts val="2400"/>
              </a:spcAft>
              <a:buClr>
                <a:srgbClr val="DF2046"/>
              </a:buClr>
            </a:pPr>
            <a:r>
              <a:rPr lang="de-DE" b="1" kern="0" dirty="0" smtClean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Abschlusspräsentation, 31. Mai 2018</a:t>
            </a:r>
            <a:endParaRPr lang="de-DE" b="1" kern="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1219170">
              <a:lnSpc>
                <a:spcPct val="100000"/>
              </a:lnSpc>
              <a:spcAft>
                <a:spcPts val="800"/>
              </a:spcAft>
              <a:buClr>
                <a:srgbClr val="DF2046"/>
              </a:buClr>
            </a:pPr>
            <a:r>
              <a:rPr lang="de-CH" kern="0" dirty="0" smtClean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Debora Balzli und Niklaus Maurer</a:t>
            </a:r>
            <a:endParaRPr lang="de-DE" kern="0" dirty="0" smtClean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1219170">
              <a:lnSpc>
                <a:spcPct val="100000"/>
              </a:lnSpc>
              <a:spcAft>
                <a:spcPts val="800"/>
              </a:spcAft>
              <a:buClr>
                <a:srgbClr val="DF2046"/>
              </a:buClr>
            </a:pPr>
            <a:r>
              <a:rPr lang="de-CH" kern="0" dirty="0" smtClean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Forschungsstelle </a:t>
            </a:r>
            <a:r>
              <a:rPr lang="de-CH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Digitale Nachhaltigkeit</a:t>
            </a:r>
            <a:br>
              <a:rPr lang="de-CH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CH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Institut für Wirtschaftsinformatik</a:t>
            </a:r>
            <a:r>
              <a:rPr lang="de-DE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de-DE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kern="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Universität Bern</a:t>
            </a:r>
          </a:p>
        </p:txBody>
      </p:sp>
      <p:sp>
        <p:nvSpPr>
          <p:cNvPr id="2" name="AutoShape 2" descr="mailbox://C:/Users/stuermer/Documents/Privat/Thunderbird/ProfileMatthiasStuermer/Local%20Folders/Inbox.sbd/0.%20Privat.sbd/Universit%E4t%20Bern?number=435787688&amp;part=1.2&amp;filename=Picture%20%28Device%20Independent%20Bitmap%29%201.jpg"/>
          <p:cNvSpPr>
            <a:spLocks noChangeAspect="1" noChangeArrowheads="1"/>
          </p:cNvSpPr>
          <p:nvPr/>
        </p:nvSpPr>
        <p:spPr bwMode="auto">
          <a:xfrm>
            <a:off x="207433" y="-144462"/>
            <a:ext cx="4064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de-CH" sz="240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88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Team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69" y="1798989"/>
            <a:ext cx="8372573" cy="4588660"/>
          </a:xfrm>
        </p:spPr>
        <p:txBody>
          <a:bodyPr/>
          <a:lstStyle/>
          <a:p>
            <a:r>
              <a:rPr lang="de-CH" b="1" dirty="0" smtClean="0"/>
              <a:t>Debora Balzli</a:t>
            </a:r>
            <a:endParaRPr lang="de-CH" b="1" dirty="0" smtClean="0"/>
          </a:p>
          <a:p>
            <a:pPr lvl="1"/>
            <a:r>
              <a:rPr lang="de-CH" dirty="0" smtClean="0"/>
              <a:t>Hauptfach: </a:t>
            </a:r>
            <a:r>
              <a:rPr lang="de-CH" dirty="0" smtClean="0"/>
              <a:t>Psychologie</a:t>
            </a:r>
            <a:r>
              <a:rPr lang="de-CH" dirty="0" smtClean="0"/>
              <a:t>, </a:t>
            </a:r>
            <a:r>
              <a:rPr lang="de-CH" dirty="0" smtClean="0"/>
              <a:t>Nebenfach: </a:t>
            </a:r>
            <a:r>
              <a:rPr lang="de-CH" dirty="0" smtClean="0"/>
              <a:t>BWL</a:t>
            </a:r>
            <a:endParaRPr lang="de-CH" dirty="0"/>
          </a:p>
          <a:p>
            <a:pPr lvl="1"/>
            <a:r>
              <a:rPr lang="de-CH" dirty="0" smtClean="0"/>
              <a:t>Semester</a:t>
            </a:r>
            <a:r>
              <a:rPr lang="de-CH" dirty="0" smtClean="0"/>
              <a:t>: </a:t>
            </a:r>
            <a:r>
              <a:rPr lang="de-CH" dirty="0" smtClean="0"/>
              <a:t>8</a:t>
            </a:r>
            <a:endParaRPr lang="de-CH" dirty="0" smtClean="0"/>
          </a:p>
          <a:p>
            <a:pPr lvl="1"/>
            <a:r>
              <a:rPr lang="de-CH" dirty="0" smtClean="0"/>
              <a:t>Bisherige </a:t>
            </a:r>
            <a:r>
              <a:rPr lang="de-CH" dirty="0" smtClean="0"/>
              <a:t>Programmiererfahrung: </a:t>
            </a:r>
            <a:r>
              <a:rPr lang="de-CH" dirty="0" smtClean="0">
                <a:solidFill>
                  <a:srgbClr val="333333"/>
                </a:solidFill>
              </a:rPr>
              <a:t>Basiskenntniss</a:t>
            </a:r>
            <a:r>
              <a:rPr lang="de-CH" dirty="0" smtClean="0">
                <a:solidFill>
                  <a:srgbClr val="333333"/>
                </a:solidFill>
              </a:rPr>
              <a:t>e HTML/CSS</a:t>
            </a:r>
            <a:endParaRPr lang="de-CH" dirty="0" smtClean="0">
              <a:solidFill>
                <a:srgbClr val="333333"/>
              </a:solidFill>
            </a:endParaRPr>
          </a:p>
          <a:p>
            <a:pPr lvl="1"/>
            <a:r>
              <a:rPr lang="de-CH" dirty="0" smtClean="0"/>
              <a:t>Email</a:t>
            </a:r>
            <a:r>
              <a:rPr lang="de-CH" dirty="0" smtClean="0"/>
              <a:t>: </a:t>
            </a:r>
            <a:r>
              <a:rPr lang="de-CH" dirty="0" smtClean="0">
                <a:hlinkClick r:id="rId3"/>
              </a:rPr>
              <a:t>debora.balzli@students.unibe.ch</a:t>
            </a:r>
            <a:endParaRPr lang="de-CH" dirty="0" smtClean="0"/>
          </a:p>
          <a:p>
            <a:pPr marL="609585" lvl="1" indent="0">
              <a:buNone/>
            </a:pPr>
            <a:endParaRPr lang="de-CH" dirty="0"/>
          </a:p>
          <a:p>
            <a:r>
              <a:rPr lang="de-CH" b="1" dirty="0" smtClean="0"/>
              <a:t>Niklaus Maurer</a:t>
            </a:r>
            <a:endParaRPr lang="de-CH" b="1" dirty="0" smtClean="0"/>
          </a:p>
          <a:p>
            <a:pPr lvl="1"/>
            <a:r>
              <a:rPr lang="de-CH" dirty="0"/>
              <a:t>Hauptfach: </a:t>
            </a:r>
            <a:r>
              <a:rPr lang="de-CH" dirty="0" smtClean="0"/>
              <a:t>Psychologie</a:t>
            </a:r>
            <a:r>
              <a:rPr lang="de-CH" dirty="0" smtClean="0"/>
              <a:t>, </a:t>
            </a:r>
            <a:r>
              <a:rPr lang="de-CH" dirty="0" smtClean="0"/>
              <a:t>Nebenfach</a:t>
            </a:r>
            <a:r>
              <a:rPr lang="de-CH" dirty="0"/>
              <a:t>: </a:t>
            </a:r>
            <a:r>
              <a:rPr lang="de-CH" dirty="0" smtClean="0"/>
              <a:t>BWL</a:t>
            </a:r>
            <a:endParaRPr lang="de-CH" dirty="0"/>
          </a:p>
          <a:p>
            <a:pPr lvl="1"/>
            <a:r>
              <a:rPr lang="de-CH" dirty="0"/>
              <a:t>Semester: </a:t>
            </a:r>
            <a:r>
              <a:rPr lang="de-CH" dirty="0"/>
              <a:t>6</a:t>
            </a:r>
            <a:endParaRPr lang="de-CH" dirty="0"/>
          </a:p>
          <a:p>
            <a:pPr lvl="1"/>
            <a:r>
              <a:rPr lang="de-CH" dirty="0"/>
              <a:t>Bisherige </a:t>
            </a:r>
            <a:r>
              <a:rPr lang="de-CH" dirty="0" smtClean="0"/>
              <a:t>Programmiererfahrung</a:t>
            </a:r>
            <a:r>
              <a:rPr lang="de-CH" dirty="0" smtClean="0"/>
              <a:t>: Erfahrungen mit C# und .NET</a:t>
            </a:r>
            <a:endParaRPr lang="de-CH" dirty="0" smtClean="0"/>
          </a:p>
          <a:p>
            <a:pPr lvl="1"/>
            <a:r>
              <a:rPr lang="de-CH" dirty="0" smtClean="0"/>
              <a:t>Email: </a:t>
            </a:r>
            <a:r>
              <a:rPr lang="de-CH" dirty="0">
                <a:hlinkClick r:id="rId4"/>
              </a:rPr>
              <a:t>niklaus.maurer@</a:t>
            </a:r>
            <a:r>
              <a:rPr lang="de-CH" dirty="0" smtClean="0">
                <a:hlinkClick r:id="rId4"/>
              </a:rPr>
              <a:t>students.unibe.ch</a:t>
            </a:r>
            <a:r>
              <a:rPr lang="de-CH" dirty="0" smtClean="0"/>
              <a:t> </a:t>
            </a:r>
            <a:endParaRPr lang="de-CH" dirty="0"/>
          </a:p>
        </p:txBody>
      </p:sp>
      <p:pic>
        <p:nvPicPr>
          <p:cNvPr id="9" name="Bild 8" descr="Niklau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8" r="5833"/>
          <a:stretch/>
        </p:blipFill>
        <p:spPr>
          <a:xfrm flipH="1">
            <a:off x="8778179" y="4252757"/>
            <a:ext cx="1789293" cy="1980000"/>
          </a:xfrm>
          <a:prstGeom prst="rect">
            <a:avLst/>
          </a:prstGeom>
        </p:spPr>
      </p:pic>
      <p:pic>
        <p:nvPicPr>
          <p:cNvPr id="11" name="Bild 10" descr="Debby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8" t="1726" r="31070" b="34701"/>
          <a:stretch/>
        </p:blipFill>
        <p:spPr>
          <a:xfrm>
            <a:off x="8782158" y="2026495"/>
            <a:ext cx="1774072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681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Aufgabenstellung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69" y="1943101"/>
            <a:ext cx="6616811" cy="43053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de-CH" sz="1600" b="1" dirty="0" smtClean="0"/>
              <a:t>Ausgangslage, Problemstellung</a:t>
            </a:r>
            <a:r>
              <a:rPr lang="de-CH" sz="1600" b="1" dirty="0" smtClean="0"/>
              <a:t>: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 smtClean="0"/>
              <a:t>Outputdaten von SNF-finanzierter Forschung (9 Output-Typen)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endParaRPr lang="de-CH" sz="1600" dirty="0"/>
          </a:p>
          <a:p>
            <a:pPr>
              <a:lnSpc>
                <a:spcPct val="80000"/>
              </a:lnSpc>
            </a:pPr>
            <a:r>
              <a:rPr lang="de-CH" sz="1600" b="1" dirty="0" smtClean="0"/>
              <a:t>Hintergrund</a:t>
            </a:r>
            <a:r>
              <a:rPr lang="de-CH" sz="1600" b="1" dirty="0" smtClean="0"/>
              <a:t>: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 smtClean="0"/>
              <a:t>Staatlich finanzierte Projekte: Öffentlichkeit hat ein Anrecht zu Wissen, welcher Output durch die Forschung generiert wurde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 smtClean="0"/>
              <a:t>Anreiz/Motivation zur zukünftigen Datenerfassung durch Forschende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endParaRPr lang="de-CH" sz="1600" dirty="0"/>
          </a:p>
          <a:p>
            <a:pPr>
              <a:lnSpc>
                <a:spcPct val="80000"/>
              </a:lnSpc>
            </a:pPr>
            <a:r>
              <a:rPr lang="de-CH" sz="1600" b="1" dirty="0" smtClean="0"/>
              <a:t>Zielsetzung: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/>
              <a:t>Visualisierung der </a:t>
            </a:r>
            <a:r>
              <a:rPr lang="de-CH" sz="1600" dirty="0" smtClean="0"/>
              <a:t>Daten nach Output-Typ und </a:t>
            </a:r>
            <a:r>
              <a:rPr lang="de-CH" sz="1600" dirty="0"/>
              <a:t>-</a:t>
            </a:r>
            <a:r>
              <a:rPr lang="de-CH" sz="1600" dirty="0" smtClean="0"/>
              <a:t>Umfang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 smtClean="0"/>
              <a:t>Explorative Datenauswertung nach ausgewählten Kriterien 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endParaRPr lang="de-CH" sz="1600" dirty="0" smtClean="0"/>
          </a:p>
          <a:p>
            <a:pPr>
              <a:lnSpc>
                <a:spcPct val="80000"/>
              </a:lnSpc>
            </a:pPr>
            <a:r>
              <a:rPr lang="de-CH" sz="1600" b="1" dirty="0" smtClean="0"/>
              <a:t>Datenquelle</a:t>
            </a:r>
            <a:r>
              <a:rPr lang="de-CH" sz="1600" b="1" dirty="0" smtClean="0"/>
              <a:t>, Data Coach:</a:t>
            </a:r>
          </a:p>
          <a:p>
            <a:pPr>
              <a:lnSpc>
                <a:spcPct val="80000"/>
              </a:lnSpc>
              <a:buFont typeface="Symbol" charset="2"/>
              <a:buChar char="-"/>
            </a:pPr>
            <a:r>
              <a:rPr lang="de-CH" sz="1600" dirty="0" smtClean="0">
                <a:sym typeface="Wingdings"/>
              </a:rPr>
              <a:t>Schweizerischer Nationalfonds (SNF), </a:t>
            </a:r>
            <a:r>
              <a:rPr lang="de-CH" sz="1600" dirty="0" err="1" smtClean="0">
                <a:sym typeface="Wingdings"/>
              </a:rPr>
              <a:t>Delavy</a:t>
            </a:r>
            <a:r>
              <a:rPr lang="de-CH" sz="1600" dirty="0" smtClean="0">
                <a:sym typeface="Wingdings"/>
              </a:rPr>
              <a:t> François</a:t>
            </a:r>
            <a:endParaRPr lang="de-CH" sz="1600" dirty="0"/>
          </a:p>
        </p:txBody>
      </p:sp>
      <p:pic>
        <p:nvPicPr>
          <p:cNvPr id="7" name="Bild 6" descr="snf_logo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840" y="4990617"/>
            <a:ext cx="3392120" cy="1148374"/>
          </a:xfrm>
          <a:prstGeom prst="rect">
            <a:avLst/>
          </a:prstGeom>
        </p:spPr>
      </p:pic>
      <p:pic>
        <p:nvPicPr>
          <p:cNvPr id="4" name="Bild 3" descr="Output-Typen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" t="1682" r="835" b="6018"/>
          <a:stretch/>
        </p:blipFill>
        <p:spPr>
          <a:xfrm>
            <a:off x="7719997" y="1988675"/>
            <a:ext cx="4027099" cy="266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95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Daten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69" y="1956611"/>
            <a:ext cx="6589789" cy="4305300"/>
          </a:xfrm>
        </p:spPr>
        <p:txBody>
          <a:bodyPr/>
          <a:lstStyle/>
          <a:p>
            <a:r>
              <a:rPr lang="de-CH" sz="1800" b="1" dirty="0" smtClean="0"/>
              <a:t>Datenformat</a:t>
            </a:r>
            <a:r>
              <a:rPr lang="de-CH" sz="1800" b="1" dirty="0"/>
              <a:t> </a:t>
            </a:r>
            <a:r>
              <a:rPr lang="de-CH" sz="1800" b="1" dirty="0" smtClean="0"/>
              <a:t>&amp; </a:t>
            </a:r>
            <a:r>
              <a:rPr lang="de-CH" sz="1800" b="1" dirty="0" smtClean="0"/>
              <a:t>Datenvolumen: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CSV-Files mit Informationen zu rund 19‘000 Outputs und weitergehenden Informationen zu </a:t>
            </a:r>
            <a:r>
              <a:rPr lang="de-CH" sz="1800" dirty="0" smtClean="0"/>
              <a:t>68‘000 Förderprojekten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Ausschluss des Output-Typs </a:t>
            </a:r>
            <a:r>
              <a:rPr lang="de-CH" sz="1800" i="1" dirty="0" smtClean="0"/>
              <a:t>wissenschaftliche Artikel</a:t>
            </a:r>
            <a:endParaRPr lang="de-CH" sz="1800" dirty="0"/>
          </a:p>
          <a:p>
            <a:endParaRPr lang="de-CH" sz="1800" dirty="0"/>
          </a:p>
          <a:p>
            <a:r>
              <a:rPr lang="de-CH" sz="1800" b="1" dirty="0" smtClean="0"/>
              <a:t>Datenstruktur</a:t>
            </a:r>
            <a:r>
              <a:rPr lang="de-CH" sz="1800" dirty="0" smtClean="0"/>
              <a:t>: </a:t>
            </a:r>
            <a:r>
              <a:rPr lang="de-CH" sz="1800" dirty="0" smtClean="0"/>
              <a:t>Hierarchisch</a:t>
            </a:r>
          </a:p>
          <a:p>
            <a:endParaRPr lang="de-CH" sz="1800" dirty="0" smtClean="0"/>
          </a:p>
          <a:p>
            <a:r>
              <a:rPr lang="de-CH" sz="1800" b="1" dirty="0" smtClean="0"/>
              <a:t>Datenqualität: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Unvollständiger Datensatz aufgrund </a:t>
            </a:r>
            <a:r>
              <a:rPr lang="de-CH" sz="1800" dirty="0"/>
              <a:t>F</a:t>
            </a:r>
            <a:r>
              <a:rPr lang="de-CH" sz="1800" dirty="0" smtClean="0"/>
              <a:t>reiwilligkeit der Dateneingabe durch die Forschenden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Keine Überprüfung auf Richtigkeit der Daten</a:t>
            </a:r>
          </a:p>
        </p:txBody>
      </p:sp>
      <p:grpSp>
        <p:nvGrpSpPr>
          <p:cNvPr id="15" name="Gruppierung 14"/>
          <p:cNvGrpSpPr/>
          <p:nvPr/>
        </p:nvGrpSpPr>
        <p:grpSpPr>
          <a:xfrm>
            <a:off x="7359209" y="3957793"/>
            <a:ext cx="4553211" cy="2107557"/>
            <a:chOff x="6904128" y="3823321"/>
            <a:chExt cx="5053118" cy="2323717"/>
          </a:xfrm>
        </p:grpSpPr>
        <p:sp>
          <p:nvSpPr>
            <p:cNvPr id="12" name="Rechteck 11"/>
            <p:cNvSpPr/>
            <p:nvPr/>
          </p:nvSpPr>
          <p:spPr bwMode="auto">
            <a:xfrm>
              <a:off x="6904128" y="3823321"/>
              <a:ext cx="5053118" cy="232371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de-CH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1" name="Bild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8601" y="3890847"/>
              <a:ext cx="2153539" cy="22156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Bild 6"/>
            <p:cNvPicPr>
              <a:picLocks noChangeAspect="1"/>
            </p:cNvPicPr>
            <p:nvPr/>
          </p:nvPicPr>
          <p:blipFill rotWithShape="1">
            <a:blip r:embed="rId4"/>
            <a:srcRect l="1743" t="11274" r="46335" b="490"/>
            <a:stretch/>
          </p:blipFill>
          <p:spPr>
            <a:xfrm>
              <a:off x="9508786" y="3905593"/>
              <a:ext cx="2418471" cy="2165627"/>
            </a:xfrm>
            <a:prstGeom prst="rect">
              <a:avLst/>
            </a:prstGeom>
            <a:ln>
              <a:noFill/>
            </a:ln>
          </p:spPr>
        </p:pic>
        <p:sp>
          <p:nvSpPr>
            <p:cNvPr id="13" name="Pfeil nach rechts 12"/>
            <p:cNvSpPr/>
            <p:nvPr/>
          </p:nvSpPr>
          <p:spPr bwMode="auto">
            <a:xfrm>
              <a:off x="9119934" y="4674450"/>
              <a:ext cx="553951" cy="756559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"/>
              </a:endParaRPr>
            </a:p>
          </p:txBody>
        </p:sp>
      </p:grpSp>
      <p:pic>
        <p:nvPicPr>
          <p:cNvPr id="14" name="Bild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4661" y="2368680"/>
            <a:ext cx="4498749" cy="90073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 bwMode="auto">
          <a:xfrm>
            <a:off x="11675862" y="3159894"/>
            <a:ext cx="303328" cy="118248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762165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Vorgehen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70" y="1943101"/>
            <a:ext cx="6549256" cy="4528176"/>
          </a:xfrm>
        </p:spPr>
        <p:txBody>
          <a:bodyPr/>
          <a:lstStyle/>
          <a:p>
            <a:r>
              <a:rPr lang="de-CH" sz="1800" b="1" dirty="0" smtClean="0"/>
              <a:t>Datenbeschaffung</a:t>
            </a:r>
            <a:r>
              <a:rPr lang="de-CH" sz="1800" b="1" dirty="0" smtClean="0">
                <a:solidFill>
                  <a:srgbClr val="0000FF"/>
                </a:solidFill>
              </a:rPr>
              <a:t>: </a:t>
            </a:r>
            <a:r>
              <a:rPr lang="de-CH" sz="1800" dirty="0" smtClean="0">
                <a:solidFill>
                  <a:srgbClr val="0000FF"/>
                </a:solidFill>
                <a:hlinkClick r:id="rId2"/>
              </a:rPr>
              <a:t>Download SNF-Website </a:t>
            </a:r>
            <a:r>
              <a:rPr lang="de-CH" sz="1800" dirty="0" smtClean="0">
                <a:solidFill>
                  <a:srgbClr val="0000FF"/>
                </a:solidFill>
                <a:sym typeface="Wingdings"/>
                <a:hlinkClick r:id="rId2"/>
              </a:rPr>
              <a:t>P</a:t>
            </a:r>
            <a:r>
              <a:rPr lang="de-CH" sz="1800" baseline="30000" dirty="0" smtClean="0">
                <a:solidFill>
                  <a:srgbClr val="0000FF"/>
                </a:solidFill>
                <a:sym typeface="Wingdings"/>
                <a:hlinkClick r:id="rId2"/>
              </a:rPr>
              <a:t>3</a:t>
            </a:r>
            <a:endParaRPr lang="de-CH" sz="1800" dirty="0">
              <a:solidFill>
                <a:srgbClr val="0000FF"/>
              </a:solidFill>
            </a:endParaRPr>
          </a:p>
          <a:p>
            <a:endParaRPr lang="de-CH" sz="1800" dirty="0" smtClean="0"/>
          </a:p>
          <a:p>
            <a:r>
              <a:rPr lang="de-CH" sz="1800" b="1" dirty="0" smtClean="0"/>
              <a:t>Datentransformation</a:t>
            </a:r>
            <a:r>
              <a:rPr lang="de-CH" sz="1800" b="1" dirty="0" smtClean="0"/>
              <a:t>: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Kategorisierung und </a:t>
            </a:r>
            <a:r>
              <a:rPr lang="de-CH" sz="1800" dirty="0" smtClean="0"/>
              <a:t>Aggregation der Daten</a:t>
            </a:r>
            <a:endParaRPr lang="de-CH" sz="1800" dirty="0" smtClean="0"/>
          </a:p>
          <a:p>
            <a:pPr marL="0" indent="0">
              <a:buNone/>
            </a:pPr>
            <a:endParaRPr lang="de-CH" sz="1800" dirty="0"/>
          </a:p>
          <a:p>
            <a:r>
              <a:rPr lang="de-CH" sz="1800" b="1" dirty="0" smtClean="0"/>
              <a:t>Technologien, Libraries etc.</a:t>
            </a:r>
            <a:r>
              <a:rPr lang="de-CH" sz="1800" b="1" dirty="0" smtClean="0"/>
              <a:t>:</a:t>
            </a:r>
            <a:endParaRPr lang="de-CH" sz="1800" b="1" dirty="0"/>
          </a:p>
          <a:p>
            <a:pPr>
              <a:buFont typeface="Symbol" charset="2"/>
              <a:buChar char="-"/>
            </a:pPr>
            <a:r>
              <a:rPr lang="de-CH" sz="1800" dirty="0" smtClean="0">
                <a:ea typeface="+mn-ea"/>
              </a:rPr>
              <a:t>D3</a:t>
            </a:r>
            <a:r>
              <a:rPr lang="de-CH" sz="1800" dirty="0">
                <a:ea typeface="+mn-ea"/>
              </a:rPr>
              <a:t>.</a:t>
            </a:r>
            <a:r>
              <a:rPr lang="de-CH" sz="1800" dirty="0" smtClean="0">
                <a:ea typeface="+mn-ea"/>
              </a:rPr>
              <a:t>js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Bootstrap</a:t>
            </a:r>
            <a:endParaRPr lang="de-CH" sz="1800" dirty="0"/>
          </a:p>
          <a:p>
            <a:pPr>
              <a:buFont typeface="Symbol" charset="2"/>
              <a:buChar char="-"/>
            </a:pPr>
            <a:r>
              <a:rPr lang="de-CH" sz="1800" dirty="0" smtClean="0"/>
              <a:t>Python</a:t>
            </a:r>
            <a:endParaRPr lang="de-CH" sz="1800" dirty="0"/>
          </a:p>
          <a:p>
            <a:pPr>
              <a:buFont typeface="Symbol" charset="2"/>
              <a:buChar char="-"/>
            </a:pPr>
            <a:r>
              <a:rPr lang="de-CH" sz="1800" dirty="0" err="1" smtClean="0"/>
              <a:t>SQLite</a:t>
            </a:r>
            <a:endParaRPr lang="de-CH" sz="1800" dirty="0"/>
          </a:p>
          <a:p>
            <a:pPr>
              <a:buFont typeface="Symbol" charset="2"/>
              <a:buChar char="-"/>
            </a:pPr>
            <a:r>
              <a:rPr lang="de-CH" sz="1800" dirty="0" err="1" smtClean="0"/>
              <a:t>git</a:t>
            </a:r>
            <a:endParaRPr lang="de-CH" sz="1800" dirty="0" smtClean="0"/>
          </a:p>
          <a:p>
            <a:pPr>
              <a:buFont typeface="Symbol" charset="2"/>
              <a:buChar char="-"/>
            </a:pPr>
            <a:endParaRPr lang="de-CH" sz="1800" dirty="0"/>
          </a:p>
        </p:txBody>
      </p:sp>
      <p:grpSp>
        <p:nvGrpSpPr>
          <p:cNvPr id="16" name="Gruppierung 15"/>
          <p:cNvGrpSpPr/>
          <p:nvPr/>
        </p:nvGrpSpPr>
        <p:grpSpPr>
          <a:xfrm>
            <a:off x="7156820" y="1972232"/>
            <a:ext cx="4049063" cy="1822825"/>
            <a:chOff x="7545291" y="2017058"/>
            <a:chExt cx="4093884" cy="1837766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 rotWithShape="1">
            <a:blip r:embed="rId3"/>
            <a:srcRect l="-1235" r="42071"/>
            <a:stretch/>
          </p:blipFill>
          <p:spPr>
            <a:xfrm>
              <a:off x="7545291" y="2214776"/>
              <a:ext cx="3331883" cy="1640048"/>
            </a:xfrm>
            <a:prstGeom prst="rect">
              <a:avLst/>
            </a:prstGeom>
          </p:spPr>
        </p:pic>
        <p:pic>
          <p:nvPicPr>
            <p:cNvPr id="5" name="Bild 4"/>
            <p:cNvPicPr>
              <a:picLocks noChangeAspect="1"/>
            </p:cNvPicPr>
            <p:nvPr/>
          </p:nvPicPr>
          <p:blipFill rotWithShape="1">
            <a:blip r:embed="rId4"/>
            <a:srcRect t="26011" r="7490"/>
            <a:stretch/>
          </p:blipFill>
          <p:spPr>
            <a:xfrm>
              <a:off x="10145058" y="2017058"/>
              <a:ext cx="1494117" cy="502768"/>
            </a:xfrm>
            <a:prstGeom prst="rect">
              <a:avLst/>
            </a:prstGeom>
          </p:spPr>
        </p:pic>
      </p:grpSp>
      <p:grpSp>
        <p:nvGrpSpPr>
          <p:cNvPr id="17" name="Gruppierung 16"/>
          <p:cNvGrpSpPr/>
          <p:nvPr/>
        </p:nvGrpSpPr>
        <p:grpSpPr>
          <a:xfrm>
            <a:off x="7186706" y="4123765"/>
            <a:ext cx="4572000" cy="2076823"/>
            <a:chOff x="5976469" y="4049057"/>
            <a:chExt cx="5715001" cy="2420473"/>
          </a:xfrm>
        </p:grpSpPr>
        <p:pic>
          <p:nvPicPr>
            <p:cNvPr id="10" name="Bild 9" descr="bootstrap-stack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9865" y="4063999"/>
              <a:ext cx="1498252" cy="1258297"/>
            </a:xfrm>
            <a:prstGeom prst="rect">
              <a:avLst/>
            </a:prstGeom>
          </p:spPr>
        </p:pic>
        <p:pic>
          <p:nvPicPr>
            <p:cNvPr id="11" name="Bild 10" descr="git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6469" y="5558116"/>
              <a:ext cx="2076823" cy="867074"/>
            </a:xfrm>
            <a:prstGeom prst="rect">
              <a:avLst/>
            </a:prstGeom>
          </p:spPr>
        </p:pic>
        <p:pic>
          <p:nvPicPr>
            <p:cNvPr id="12" name="Bild 11" descr="Python.png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01941" y="4063999"/>
              <a:ext cx="1389529" cy="1389529"/>
            </a:xfrm>
            <a:prstGeom prst="rect">
              <a:avLst/>
            </a:prstGeom>
          </p:spPr>
        </p:pic>
        <p:pic>
          <p:nvPicPr>
            <p:cNvPr id="14" name="Bild 13" descr="SQLite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3882" y="5378824"/>
              <a:ext cx="2300258" cy="1090706"/>
            </a:xfrm>
            <a:prstGeom prst="rect">
              <a:avLst/>
            </a:prstGeom>
          </p:spPr>
        </p:pic>
        <p:pic>
          <p:nvPicPr>
            <p:cNvPr id="15" name="Bild 14" descr="d3.jp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8881" y="4049057"/>
              <a:ext cx="1157942" cy="11579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284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Resultat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70" y="1943101"/>
            <a:ext cx="6549256" cy="4305300"/>
          </a:xfrm>
        </p:spPr>
        <p:txBody>
          <a:bodyPr/>
          <a:lstStyle/>
          <a:p>
            <a:r>
              <a:rPr lang="de-CH" sz="1800" b="1" dirty="0"/>
              <a:t>Link</a:t>
            </a:r>
            <a:r>
              <a:rPr lang="de-CH" sz="1800" dirty="0"/>
              <a:t>: </a:t>
            </a:r>
            <a:r>
              <a:rPr lang="de-CH" sz="1800" dirty="0">
                <a:hlinkClick r:id="rId2"/>
              </a:rPr>
              <a:t>http://db14o006.opendata.iwi.unibe.ch</a:t>
            </a:r>
            <a:endParaRPr lang="de-CH" sz="1800" dirty="0"/>
          </a:p>
          <a:p>
            <a:pPr marL="0" indent="0">
              <a:buNone/>
            </a:pPr>
            <a:endParaRPr lang="de-CH" sz="1800" dirty="0"/>
          </a:p>
          <a:p>
            <a:r>
              <a:rPr lang="de-CH" sz="1800" b="1" dirty="0" smtClean="0"/>
              <a:t>Visualisierungsart</a:t>
            </a:r>
            <a:r>
              <a:rPr lang="de-CH" sz="1800" dirty="0" smtClean="0"/>
              <a:t>: Bubble-Chart </a:t>
            </a:r>
            <a:endParaRPr lang="de-CH" sz="1800" dirty="0" smtClean="0"/>
          </a:p>
          <a:p>
            <a:endParaRPr lang="de-CH" sz="1800" dirty="0"/>
          </a:p>
          <a:p>
            <a:r>
              <a:rPr lang="de-CH" sz="1800" b="1" dirty="0" smtClean="0"/>
              <a:t>Funktionalitäten</a:t>
            </a:r>
            <a:r>
              <a:rPr lang="de-CH" sz="1800" b="1" dirty="0" smtClean="0"/>
              <a:t>: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Anordnung nach frei wählbaren Gesichtspunkten (2D)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Ein- und Ausblenden von Output-Arten 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Aufsummierung der Daten über Kategorie Output-Art </a:t>
            </a:r>
            <a:endParaRPr lang="de-CH" sz="1800" dirty="0" smtClean="0"/>
          </a:p>
          <a:p>
            <a:endParaRPr lang="de-CH" sz="1800" dirty="0"/>
          </a:p>
          <a:p>
            <a:r>
              <a:rPr lang="de-CH" sz="1800" b="1" dirty="0" smtClean="0"/>
              <a:t>Neue/</a:t>
            </a:r>
            <a:r>
              <a:rPr lang="de-CH" sz="1800" b="1" dirty="0"/>
              <a:t> </a:t>
            </a:r>
            <a:r>
              <a:rPr lang="de-CH" sz="1800" b="1" dirty="0" smtClean="0"/>
              <a:t>Bestätigte </a:t>
            </a:r>
            <a:r>
              <a:rPr lang="de-CH" sz="1800" b="1" dirty="0" smtClean="0"/>
              <a:t>Erkenntnisse: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Vielfalt und </a:t>
            </a:r>
            <a:r>
              <a:rPr lang="de-CH" sz="1800" dirty="0" smtClean="0"/>
              <a:t>Verteilung des Outputs</a:t>
            </a:r>
            <a:endParaRPr lang="de-CH" sz="1800" dirty="0" smtClean="0"/>
          </a:p>
          <a:p>
            <a:pPr marL="0" indent="0">
              <a:buNone/>
            </a:pPr>
            <a:endParaRPr lang="de-CH" sz="1800" dirty="0"/>
          </a:p>
          <a:p>
            <a:endParaRPr lang="de-CH" sz="1800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-68" t="13638" r="9382" b="23017"/>
          <a:stretch/>
        </p:blipFill>
        <p:spPr>
          <a:xfrm>
            <a:off x="7351060" y="1901427"/>
            <a:ext cx="4243294" cy="2295404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5" name="Bild 4" descr="Bildschirmfoto 2018-05-29 um 17.24.03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20" t="43573" r="26379" b="42266"/>
          <a:stretch/>
        </p:blipFill>
        <p:spPr>
          <a:xfrm>
            <a:off x="7347836" y="5378823"/>
            <a:ext cx="4256789" cy="901274"/>
          </a:xfrm>
          <a:prstGeom prst="rect">
            <a:avLst/>
          </a:prstGeom>
          <a:ln>
            <a:solidFill>
              <a:srgbClr val="F2F2F2"/>
            </a:solidFill>
          </a:ln>
        </p:spPr>
      </p:pic>
      <p:pic>
        <p:nvPicPr>
          <p:cNvPr id="7" name="Bild 6" descr="Bildschirmfoto 2018-05-29 um 17.26.2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49" t="29194" r="33524" b="62527"/>
          <a:stretch/>
        </p:blipFill>
        <p:spPr>
          <a:xfrm>
            <a:off x="7351057" y="4377767"/>
            <a:ext cx="4241714" cy="866586"/>
          </a:xfrm>
          <a:prstGeom prst="rect">
            <a:avLst/>
          </a:prstGeom>
          <a:ln>
            <a:solidFill>
              <a:srgbClr val="F2F2F2"/>
            </a:solidFill>
          </a:ln>
        </p:spPr>
      </p:pic>
    </p:spTree>
    <p:extLst>
      <p:ext uri="{BB962C8B-B14F-4D97-AF65-F5344CB8AC3E}">
        <p14:creationId xmlns:p14="http://schemas.microsoft.com/office/powerpoint/2010/main" val="2689240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Fazit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70" y="1943101"/>
            <a:ext cx="6231671" cy="4305300"/>
          </a:xfrm>
        </p:spPr>
        <p:txBody>
          <a:bodyPr/>
          <a:lstStyle/>
          <a:p>
            <a:r>
              <a:rPr lang="de-CH" sz="1800" b="1" dirty="0" smtClean="0"/>
              <a:t>Was </a:t>
            </a:r>
            <a:r>
              <a:rPr lang="de-CH" sz="1800" b="1" dirty="0"/>
              <a:t>haben wir </a:t>
            </a:r>
            <a:r>
              <a:rPr lang="de-CH" sz="1800" b="1" dirty="0" smtClean="0"/>
              <a:t>gelernt</a:t>
            </a:r>
            <a:r>
              <a:rPr lang="de-CH" sz="1800" b="1" dirty="0" smtClean="0"/>
              <a:t>?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Es ist besser kleine Schritte zu meistern, als an Grossen zu scheitern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Programmieren macht Spass (wenn es denn klappt) </a:t>
            </a:r>
            <a:endParaRPr lang="de-CH" sz="1800" dirty="0"/>
          </a:p>
          <a:p>
            <a:endParaRPr lang="de-CH" sz="1800" dirty="0" smtClean="0"/>
          </a:p>
          <a:p>
            <a:r>
              <a:rPr lang="de-CH" sz="1800" b="1" dirty="0" smtClean="0"/>
              <a:t>Was würden wir nächstes Mal anders </a:t>
            </a:r>
            <a:r>
              <a:rPr lang="de-CH" sz="1800" b="1" dirty="0" smtClean="0"/>
              <a:t>machen?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Visualisierungsart bewusster wählen</a:t>
            </a:r>
          </a:p>
          <a:p>
            <a:pPr>
              <a:buFont typeface="Symbol" charset="2"/>
              <a:buChar char="-"/>
            </a:pPr>
            <a:endParaRPr lang="de-CH" sz="1800" dirty="0" smtClean="0"/>
          </a:p>
          <a:p>
            <a:r>
              <a:rPr lang="de-CH" sz="1800" b="1" dirty="0" smtClean="0"/>
              <a:t>Was hat mir/ uns diese Übung gebracht? </a:t>
            </a:r>
            <a:endParaRPr lang="de-CH" sz="1800" b="1" dirty="0"/>
          </a:p>
          <a:p>
            <a:pPr>
              <a:buFont typeface="Symbol" charset="2"/>
              <a:buChar char="-"/>
            </a:pPr>
            <a:r>
              <a:rPr lang="de-CH" sz="1800" dirty="0" smtClean="0"/>
              <a:t>Erwerb/ Verbesserung von Programmierkenntnissen (JavaScript und D3)</a:t>
            </a:r>
          </a:p>
          <a:p>
            <a:pPr>
              <a:buFont typeface="Symbol" charset="2"/>
              <a:buChar char="-"/>
            </a:pPr>
            <a:r>
              <a:rPr lang="de-CH" sz="1800" dirty="0" smtClean="0"/>
              <a:t>Zeitweise erhöhter Bierkonsum </a:t>
            </a:r>
            <a:endParaRPr lang="de-CH" sz="1800" dirty="0" smtClean="0"/>
          </a:p>
        </p:txBody>
      </p:sp>
      <p:pic>
        <p:nvPicPr>
          <p:cNvPr id="8" name="Bild 7" descr="programmiere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004" y="1838269"/>
            <a:ext cx="3467176" cy="4451854"/>
          </a:xfrm>
          <a:prstGeom prst="rect">
            <a:avLst/>
          </a:prstGeom>
        </p:spPr>
      </p:pic>
      <p:pic>
        <p:nvPicPr>
          <p:cNvPr id="10" name="Bild 9" descr="beer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4" t="6250" r="15751" b="5441"/>
          <a:stretch/>
        </p:blipFill>
        <p:spPr>
          <a:xfrm>
            <a:off x="10209781" y="4676997"/>
            <a:ext cx="1336797" cy="1770839"/>
          </a:xfrm>
          <a:prstGeom prst="rect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010020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">
      <a:dk1>
        <a:srgbClr val="333333"/>
      </a:dk1>
      <a:lt1>
        <a:srgbClr val="FFFFFF"/>
      </a:lt1>
      <a:dk2>
        <a:srgbClr val="333333"/>
      </a:dk2>
      <a:lt2>
        <a:srgbClr val="F6F6F6"/>
      </a:lt2>
      <a:accent1>
        <a:srgbClr val="E1EBF5"/>
      </a:accent1>
      <a:accent2>
        <a:srgbClr val="9CBDDE"/>
      </a:accent2>
      <a:accent3>
        <a:srgbClr val="FFFFFF"/>
      </a:accent3>
      <a:accent4>
        <a:srgbClr val="2A2A2A"/>
      </a:accent4>
      <a:accent5>
        <a:srgbClr val="EEF3F9"/>
      </a:accent5>
      <a:accent6>
        <a:srgbClr val="8DABC9"/>
      </a:accent6>
      <a:hlink>
        <a:srgbClr val="DF2046"/>
      </a:hlink>
      <a:folHlink>
        <a:srgbClr val="996670"/>
      </a:folHlink>
    </a:clrScheme>
    <a:fontScheme name="Standarddesign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Macintosh PowerPoint</Application>
  <PresentationFormat>Benutzerdefiniert</PresentationFormat>
  <Paragraphs>81</Paragraphs>
  <Slides>7</Slides>
  <Notes>5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9" baseType="lpstr">
      <vt:lpstr>Standarddesign</vt:lpstr>
      <vt:lpstr>Image</vt:lpstr>
      <vt:lpstr>Übung Open Data  OUTPUT DER FORSCHUNG, Gruppe 19</vt:lpstr>
      <vt:lpstr>Team</vt:lpstr>
      <vt:lpstr>Aufgabenstellung</vt:lpstr>
      <vt:lpstr>Daten</vt:lpstr>
      <vt:lpstr>Vorgehen</vt:lpstr>
      <vt:lpstr>Resultat</vt:lpstr>
      <vt:lpstr>Fazit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Vorlesung Open Data  Informationen zur Vorlesung und  Einführung Open Data und Open Government</dc:title>
  <dc:creator>Stürmer, Matthias (IWI)</dc:creator>
  <cp:lastModifiedBy>Debora Balzli</cp:lastModifiedBy>
  <cp:revision>78</cp:revision>
  <dcterms:created xsi:type="dcterms:W3CDTF">2018-05-15T10:22:41Z</dcterms:created>
  <dcterms:modified xsi:type="dcterms:W3CDTF">2018-05-29T16:53:00Z</dcterms:modified>
</cp:coreProperties>
</file>

<file path=docProps/thumbnail.jpeg>
</file>